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48" d="100"/>
          <a:sy n="48" d="100"/>
        </p:scale>
        <p:origin x="-1434" y="-90"/>
      </p:cViewPr>
      <p:guideLst>
        <p:guide orient="horz" pos="3072"/>
        <p:guide pos="4096"/>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7" name="Shape 4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8" name="Shape 48"/>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xmlns="" val="2393593969"/>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270000" y="1638300"/>
            <a:ext cx="10464800" cy="3302000"/>
          </a:xfrm>
          <a:prstGeom prst="rect">
            <a:avLst/>
          </a:prstGeom>
        </p:spPr>
        <p:txBody>
          <a:bodyPr anchor="b"/>
          <a:lstStyle/>
          <a:p>
            <a:pPr lvl="0">
              <a:defRPr sz="1800"/>
            </a:pPr>
            <a:r>
              <a:rPr sz="8000"/>
              <a:t>Title Text</a:t>
            </a:r>
          </a:p>
        </p:txBody>
      </p:sp>
      <p:sp>
        <p:nvSpPr>
          <p:cNvPr id="6" name="Shape 6"/>
          <p:cNvSpPr>
            <a:spLocks noGrp="1"/>
          </p:cNvSpPr>
          <p:nvPr>
            <p:ph type="body"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8" name="Shape 8"/>
          <p:cNvSpPr>
            <a:spLocks noGrp="1"/>
          </p:cNvSpPr>
          <p:nvPr>
            <p:ph type="title"/>
          </p:nvPr>
        </p:nvSpPr>
        <p:spPr>
          <a:xfrm>
            <a:off x="1270000" y="6718300"/>
            <a:ext cx="10464800" cy="1422400"/>
          </a:xfrm>
          <a:prstGeom prst="rect">
            <a:avLst/>
          </a:prstGeom>
        </p:spPr>
        <p:txBody>
          <a:bodyPr anchor="b"/>
          <a:lstStyle/>
          <a:p>
            <a:pPr lvl="0">
              <a:defRPr sz="1800"/>
            </a:pPr>
            <a:r>
              <a:rPr sz="8000"/>
              <a:t>Title Text</a:t>
            </a:r>
          </a:p>
        </p:txBody>
      </p:sp>
      <p:sp>
        <p:nvSpPr>
          <p:cNvPr id="9" name="Shape 9"/>
          <p:cNvSpPr>
            <a:spLocks noGrp="1"/>
          </p:cNvSpPr>
          <p:nvPr>
            <p:ph type="body"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pPr>
            <a:r>
              <a:rPr sz="8000"/>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3" name="Shape 13"/>
          <p:cNvSpPr>
            <a:spLocks noGrp="1"/>
          </p:cNvSpPr>
          <p:nvPr>
            <p:ph type="title"/>
          </p:nvPr>
        </p:nvSpPr>
        <p:spPr>
          <a:xfrm>
            <a:off x="952500" y="635000"/>
            <a:ext cx="5334000" cy="3987800"/>
          </a:xfrm>
          <a:prstGeom prst="rect">
            <a:avLst/>
          </a:prstGeom>
        </p:spPr>
        <p:txBody>
          <a:bodyPr anchor="b"/>
          <a:lstStyle>
            <a:lvl1pPr>
              <a:defRPr sz="6000"/>
            </a:lvl1pPr>
          </a:lstStyle>
          <a:p>
            <a:pPr lvl="0">
              <a:defRPr sz="1800"/>
            </a:pPr>
            <a:r>
              <a:rPr sz="6000"/>
              <a:t>Title Text</a:t>
            </a:r>
          </a:p>
        </p:txBody>
      </p:sp>
      <p:sp>
        <p:nvSpPr>
          <p:cNvPr id="14" name="Shape 14"/>
          <p:cNvSpPr>
            <a:spLocks noGrp="1"/>
          </p:cNvSpPr>
          <p:nvPr>
            <p:ph type="body"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pPr>
            <a:r>
              <a:rPr sz="8000"/>
              <a:t>Title Text</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8000"/>
              <a:t>Title Text</a:t>
            </a:r>
          </a:p>
        </p:txBody>
      </p:sp>
      <p:sp>
        <p:nvSpPr>
          <p:cNvPr id="19" name="Shape 19"/>
          <p:cNvSpPr>
            <a:spLocks noGrp="1"/>
          </p:cNvSpPr>
          <p:nvPr>
            <p:ph type="body" idx="1"/>
          </p:nvPr>
        </p:nvSpPr>
        <p:spPr>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8000"/>
              <a:t>Title Text</a:t>
            </a:r>
          </a:p>
        </p:txBody>
      </p:sp>
      <p:sp>
        <p:nvSpPr>
          <p:cNvPr id="22" name="Shape 22"/>
          <p:cNvSpPr>
            <a:spLocks noGrp="1"/>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ull Slide Chart">
    <p:spTree>
      <p:nvGrpSpPr>
        <p:cNvPr id="1" name=""/>
        <p:cNvGrpSpPr/>
        <p:nvPr/>
      </p:nvGrpSpPr>
      <p:grpSpPr>
        <a:xfrm>
          <a:off x="0" y="0"/>
          <a:ext cx="0" cy="0"/>
          <a:chOff x="0" y="0"/>
          <a:chExt cx="0" cy="0"/>
        </a:xfrm>
      </p:grpSpPr>
      <p:pic>
        <p:nvPicPr>
          <p:cNvPr id="30" name="image3.png" descr="PPT-Chart-Template.png"/>
          <p:cNvPicPr/>
          <p:nvPr/>
        </p:nvPicPr>
        <p:blipFill>
          <a:blip r:embed="rId2">
            <a:extLst/>
          </a:blip>
          <a:stretch>
            <a:fillRect/>
          </a:stretch>
        </p:blipFill>
        <p:spPr>
          <a:xfrm>
            <a:off x="-1" y="1219199"/>
            <a:ext cx="13004801" cy="7315201"/>
          </a:xfrm>
          <a:prstGeom prst="rect">
            <a:avLst/>
          </a:prstGeom>
          <a:ln w="12700">
            <a:miter lim="400000"/>
          </a:ln>
        </p:spPr>
      </p:pic>
      <p:sp>
        <p:nvSpPr>
          <p:cNvPr id="31" name="Shape 31"/>
          <p:cNvSpPr/>
          <p:nvPr/>
        </p:nvSpPr>
        <p:spPr>
          <a:xfrm rot="16200000">
            <a:off x="-1461842" y="6797299"/>
            <a:ext cx="3248973" cy="224537"/>
          </a:xfrm>
          <a:prstGeom prst="rect">
            <a:avLst/>
          </a:prstGeom>
          <a:ln w="12700">
            <a:miter lim="400000"/>
          </a:ln>
          <a:extLst>
            <a:ext uri="{C572A759-6A51-4108-AA02-DFA0A04FC94B}">
              <ma14:wrappingTextBoxFlag xmlns:ma14="http://schemas.microsoft.com/office/mac/drawingml/2011/main" xmlns="" val="1"/>
            </a:ext>
          </a:extLst>
        </p:spPr>
        <p:txBody>
          <a:bodyPr wrap="none" lIns="48767" tIns="48767" rIns="48767" bIns="48767">
            <a:spAutoFit/>
          </a:bodyPr>
          <a:lstStyle>
            <a:lvl1pPr algn="l" defTabSz="914400">
              <a:spcBef>
                <a:spcPts val="300"/>
              </a:spcBef>
              <a:defRPr sz="800">
                <a:solidFill>
                  <a:srgbClr val="5F5F5F"/>
                </a:solidFill>
                <a:latin typeface="Calibri"/>
                <a:ea typeface="Calibri"/>
                <a:cs typeface="Calibri"/>
                <a:sym typeface="Calibri"/>
              </a:defRPr>
            </a:lvl1pPr>
          </a:lstStyle>
          <a:p>
            <a:pPr lvl="0">
              <a:defRPr sz="1800">
                <a:solidFill>
                  <a:srgbClr val="000000"/>
                </a:solidFill>
              </a:defRPr>
            </a:pPr>
            <a:r>
              <a:rPr sz="800">
                <a:solidFill>
                  <a:srgbClr val="5F5F5F"/>
                </a:solidFill>
              </a:rPr>
              <a:t>Copyright ©2013 The Nielsen Company. Confidential and proprietary.</a:t>
            </a:r>
          </a:p>
        </p:txBody>
      </p:sp>
      <p:sp>
        <p:nvSpPr>
          <p:cNvPr id="32" name="Shape 32"/>
          <p:cNvSpPr>
            <a:spLocks noGrp="1"/>
          </p:cNvSpPr>
          <p:nvPr>
            <p:ph type="body" idx="1"/>
          </p:nvPr>
        </p:nvSpPr>
        <p:spPr>
          <a:xfrm>
            <a:off x="845310" y="3140659"/>
            <a:ext cx="11642459" cy="2105660"/>
          </a:xfrm>
          <a:prstGeom prst="rect">
            <a:avLst/>
          </a:prstGeom>
        </p:spPr>
        <p:txBody>
          <a:bodyPr anchor="t"/>
          <a:lstStyle>
            <a:lvl1pPr marL="0" indent="0" defTabSz="914400">
              <a:lnSpc>
                <a:spcPct val="90000"/>
              </a:lnSpc>
              <a:spcBef>
                <a:spcPts val="0"/>
              </a:spcBef>
              <a:buSzTx/>
              <a:buNone/>
              <a:defRPr sz="1600">
                <a:solidFill>
                  <a:srgbClr val="009DD9"/>
                </a:solidFill>
                <a:latin typeface="Calibri"/>
                <a:ea typeface="Calibri"/>
                <a:cs typeface="Calibri"/>
                <a:sym typeface="Calibri"/>
              </a:defRPr>
            </a:lvl1pPr>
            <a:lvl2pPr marL="0" indent="457200" defTabSz="914400">
              <a:lnSpc>
                <a:spcPct val="90000"/>
              </a:lnSpc>
              <a:spcBef>
                <a:spcPts val="0"/>
              </a:spcBef>
              <a:buSzTx/>
              <a:buNone/>
              <a:defRPr sz="1600">
                <a:solidFill>
                  <a:srgbClr val="009DD9"/>
                </a:solidFill>
                <a:latin typeface="Calibri"/>
                <a:ea typeface="Calibri"/>
                <a:cs typeface="Calibri"/>
                <a:sym typeface="Calibri"/>
              </a:defRPr>
            </a:lvl2pPr>
            <a:lvl3pPr marL="0" indent="914400" defTabSz="914400">
              <a:lnSpc>
                <a:spcPct val="90000"/>
              </a:lnSpc>
              <a:spcBef>
                <a:spcPts val="0"/>
              </a:spcBef>
              <a:buSzTx/>
              <a:buNone/>
              <a:defRPr sz="1600">
                <a:solidFill>
                  <a:srgbClr val="009DD9"/>
                </a:solidFill>
                <a:latin typeface="Calibri"/>
                <a:ea typeface="Calibri"/>
                <a:cs typeface="Calibri"/>
                <a:sym typeface="Calibri"/>
              </a:defRPr>
            </a:lvl3pPr>
            <a:lvl4pPr marL="0" indent="1371600" defTabSz="914400">
              <a:lnSpc>
                <a:spcPct val="90000"/>
              </a:lnSpc>
              <a:spcBef>
                <a:spcPts val="0"/>
              </a:spcBef>
              <a:buSzTx/>
              <a:buNone/>
              <a:defRPr sz="1600">
                <a:solidFill>
                  <a:srgbClr val="009DD9"/>
                </a:solidFill>
                <a:latin typeface="Calibri"/>
                <a:ea typeface="Calibri"/>
                <a:cs typeface="Calibri"/>
                <a:sym typeface="Calibri"/>
              </a:defRPr>
            </a:lvl4pPr>
            <a:lvl5pPr marL="0" indent="1828800" defTabSz="914400">
              <a:lnSpc>
                <a:spcPct val="90000"/>
              </a:lnSpc>
              <a:spcBef>
                <a:spcPts val="0"/>
              </a:spcBef>
              <a:buSzTx/>
              <a:buNone/>
              <a:defRPr sz="1600">
                <a:solidFill>
                  <a:srgbClr val="009DD9"/>
                </a:solidFill>
                <a:latin typeface="Calibri"/>
                <a:ea typeface="Calibri"/>
                <a:cs typeface="Calibri"/>
                <a:sym typeface="Calibri"/>
              </a:defRPr>
            </a:lvl5pPr>
          </a:lstStyle>
          <a:p>
            <a:pPr lvl="0">
              <a:defRPr sz="1800">
                <a:solidFill>
                  <a:srgbClr val="000000"/>
                </a:solidFill>
              </a:defRPr>
            </a:pPr>
            <a:r>
              <a:rPr sz="1600">
                <a:solidFill>
                  <a:srgbClr val="009DD9"/>
                </a:solidFill>
              </a:rPr>
              <a:t>Body Level One</a:t>
            </a:r>
          </a:p>
          <a:p>
            <a:pPr lvl="1">
              <a:defRPr sz="1800">
                <a:solidFill>
                  <a:srgbClr val="000000"/>
                </a:solidFill>
              </a:defRPr>
            </a:pPr>
            <a:r>
              <a:rPr sz="1600">
                <a:solidFill>
                  <a:srgbClr val="009DD9"/>
                </a:solidFill>
              </a:rPr>
              <a:t>Body Level Two</a:t>
            </a:r>
          </a:p>
          <a:p>
            <a:pPr lvl="2">
              <a:defRPr sz="1800">
                <a:solidFill>
                  <a:srgbClr val="000000"/>
                </a:solidFill>
              </a:defRPr>
            </a:pPr>
            <a:r>
              <a:rPr sz="1600">
                <a:solidFill>
                  <a:srgbClr val="009DD9"/>
                </a:solidFill>
              </a:rPr>
              <a:t>Body Level Three</a:t>
            </a:r>
          </a:p>
          <a:p>
            <a:pPr lvl="3">
              <a:defRPr sz="1800">
                <a:solidFill>
                  <a:srgbClr val="000000"/>
                </a:solidFill>
              </a:defRPr>
            </a:pPr>
            <a:r>
              <a:rPr sz="1600">
                <a:solidFill>
                  <a:srgbClr val="009DD9"/>
                </a:solidFill>
              </a:rPr>
              <a:t>Body Level Four</a:t>
            </a:r>
          </a:p>
          <a:p>
            <a:pPr lvl="4">
              <a:defRPr sz="1800">
                <a:solidFill>
                  <a:srgbClr val="000000"/>
                </a:solidFill>
              </a:defRPr>
            </a:pPr>
            <a:r>
              <a:rPr sz="1600">
                <a:solidFill>
                  <a:srgbClr val="009DD9"/>
                </a:solidFill>
              </a:rPr>
              <a:t>Body Level Five</a:t>
            </a:r>
          </a:p>
        </p:txBody>
      </p:sp>
      <p:sp>
        <p:nvSpPr>
          <p:cNvPr id="33" name="Shape 33"/>
          <p:cNvSpPr>
            <a:spLocks noGrp="1"/>
          </p:cNvSpPr>
          <p:nvPr>
            <p:ph type="title"/>
          </p:nvPr>
        </p:nvSpPr>
        <p:spPr>
          <a:xfrm>
            <a:off x="894079" y="1490607"/>
            <a:ext cx="11216642" cy="1650053"/>
          </a:xfrm>
          <a:prstGeom prst="rect">
            <a:avLst/>
          </a:prstGeom>
        </p:spPr>
        <p:txBody>
          <a:bodyPr lIns="48767" tIns="48767" rIns="48767" bIns="48767"/>
          <a:lstStyle>
            <a:lvl1pPr algn="l" defTabSz="914400">
              <a:lnSpc>
                <a:spcPct val="90000"/>
              </a:lnSpc>
              <a:defRPr sz="6200">
                <a:latin typeface="Calibri Light"/>
                <a:ea typeface="Calibri Light"/>
                <a:cs typeface="Calibri Light"/>
                <a:sym typeface="Calibri Light"/>
              </a:defRPr>
            </a:lvl1pPr>
          </a:lstStyle>
          <a:p>
            <a:pPr lvl="0">
              <a:defRPr sz="1800"/>
            </a:pPr>
            <a:r>
              <a:rPr sz="6200"/>
              <a:t>Title Text</a:t>
            </a:r>
          </a:p>
        </p:txBody>
      </p:sp>
      <p:sp>
        <p:nvSpPr>
          <p:cNvPr id="34" name="Shape 34"/>
          <p:cNvSpPr/>
          <p:nvPr/>
        </p:nvSpPr>
        <p:spPr>
          <a:xfrm>
            <a:off x="12623896" y="8244531"/>
            <a:ext cx="204541" cy="1778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defTabSz="914400">
              <a:defRPr sz="1200">
                <a:solidFill>
                  <a:srgbClr val="009DD9"/>
                </a:solidFill>
                <a:latin typeface="Calibri"/>
                <a:ea typeface="Calibri"/>
                <a:cs typeface="Calibri"/>
                <a:sym typeface="Calibri"/>
              </a:defRPr>
            </a:lvl1pPr>
          </a:lstStyle>
          <a:p>
            <a:pPr lvl="0">
              <a:defRPr sz="1800">
                <a:solidFill>
                  <a:srgbClr val="000000"/>
                </a:solidFill>
              </a:defRPr>
            </a:pPr>
            <a:r>
              <a:rPr sz="1200">
                <a:solidFill>
                  <a:srgbClr val="009DD9"/>
                </a:solidFill>
              </a:rPr>
              <a:t>‹#›</a:t>
            </a: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Full Slide Chart">
    <p:spTree>
      <p:nvGrpSpPr>
        <p:cNvPr id="1" name=""/>
        <p:cNvGrpSpPr/>
        <p:nvPr/>
      </p:nvGrpSpPr>
      <p:grpSpPr>
        <a:xfrm>
          <a:off x="0" y="0"/>
          <a:ext cx="0" cy="0"/>
          <a:chOff x="0" y="0"/>
          <a:chExt cx="0" cy="0"/>
        </a:xfrm>
      </p:grpSpPr>
      <p:pic>
        <p:nvPicPr>
          <p:cNvPr id="36" name="image3.png" descr="PPT-Chart-Template.png"/>
          <p:cNvPicPr/>
          <p:nvPr/>
        </p:nvPicPr>
        <p:blipFill>
          <a:blip r:embed="rId2">
            <a:extLst/>
          </a:blip>
          <a:stretch>
            <a:fillRect/>
          </a:stretch>
        </p:blipFill>
        <p:spPr>
          <a:xfrm>
            <a:off x="-1" y="1219199"/>
            <a:ext cx="13004801" cy="7315201"/>
          </a:xfrm>
          <a:prstGeom prst="rect">
            <a:avLst/>
          </a:prstGeom>
          <a:ln w="12700">
            <a:miter lim="400000"/>
          </a:ln>
        </p:spPr>
      </p:pic>
      <p:sp>
        <p:nvSpPr>
          <p:cNvPr id="37" name="Shape 37"/>
          <p:cNvSpPr/>
          <p:nvPr/>
        </p:nvSpPr>
        <p:spPr>
          <a:xfrm rot="16200000">
            <a:off x="-1461842" y="6797299"/>
            <a:ext cx="3248973" cy="224537"/>
          </a:xfrm>
          <a:prstGeom prst="rect">
            <a:avLst/>
          </a:prstGeom>
          <a:ln w="12700">
            <a:miter lim="400000"/>
          </a:ln>
          <a:extLst>
            <a:ext uri="{C572A759-6A51-4108-AA02-DFA0A04FC94B}">
              <ma14:wrappingTextBoxFlag xmlns:ma14="http://schemas.microsoft.com/office/mac/drawingml/2011/main" xmlns="" val="1"/>
            </a:ext>
          </a:extLst>
        </p:spPr>
        <p:txBody>
          <a:bodyPr wrap="none" lIns="48767" tIns="48767" rIns="48767" bIns="48767">
            <a:spAutoFit/>
          </a:bodyPr>
          <a:lstStyle>
            <a:lvl1pPr algn="l" defTabSz="914400">
              <a:spcBef>
                <a:spcPts val="300"/>
              </a:spcBef>
              <a:defRPr sz="800">
                <a:solidFill>
                  <a:srgbClr val="5F5F5F"/>
                </a:solidFill>
                <a:latin typeface="Calibri"/>
                <a:ea typeface="Calibri"/>
                <a:cs typeface="Calibri"/>
                <a:sym typeface="Calibri"/>
              </a:defRPr>
            </a:lvl1pPr>
          </a:lstStyle>
          <a:p>
            <a:pPr lvl="0">
              <a:defRPr sz="1800">
                <a:solidFill>
                  <a:srgbClr val="000000"/>
                </a:solidFill>
              </a:defRPr>
            </a:pPr>
            <a:r>
              <a:rPr sz="800">
                <a:solidFill>
                  <a:srgbClr val="5F5F5F"/>
                </a:solidFill>
              </a:rPr>
              <a:t>Copyright ©2013 The Nielsen Company. Confidential and proprietary.</a:t>
            </a:r>
          </a:p>
        </p:txBody>
      </p:sp>
      <p:sp>
        <p:nvSpPr>
          <p:cNvPr id="38" name="Shape 38"/>
          <p:cNvSpPr>
            <a:spLocks noGrp="1"/>
          </p:cNvSpPr>
          <p:nvPr>
            <p:ph type="body" idx="1"/>
          </p:nvPr>
        </p:nvSpPr>
        <p:spPr>
          <a:xfrm>
            <a:off x="845310" y="3140659"/>
            <a:ext cx="11642459" cy="2105660"/>
          </a:xfrm>
          <a:prstGeom prst="rect">
            <a:avLst/>
          </a:prstGeom>
        </p:spPr>
        <p:txBody>
          <a:bodyPr anchor="t"/>
          <a:lstStyle>
            <a:lvl1pPr marL="0" indent="0" defTabSz="914400">
              <a:lnSpc>
                <a:spcPct val="90000"/>
              </a:lnSpc>
              <a:spcBef>
                <a:spcPts val="0"/>
              </a:spcBef>
              <a:buSzTx/>
              <a:buNone/>
              <a:defRPr sz="1600">
                <a:solidFill>
                  <a:srgbClr val="009DD9"/>
                </a:solidFill>
                <a:latin typeface="Calibri"/>
                <a:ea typeface="Calibri"/>
                <a:cs typeface="Calibri"/>
                <a:sym typeface="Calibri"/>
              </a:defRPr>
            </a:lvl1pPr>
            <a:lvl2pPr marL="0" indent="457200" defTabSz="914400">
              <a:lnSpc>
                <a:spcPct val="90000"/>
              </a:lnSpc>
              <a:spcBef>
                <a:spcPts val="0"/>
              </a:spcBef>
              <a:buSzTx/>
              <a:buNone/>
              <a:defRPr sz="1600">
                <a:solidFill>
                  <a:srgbClr val="009DD9"/>
                </a:solidFill>
                <a:latin typeface="Calibri"/>
                <a:ea typeface="Calibri"/>
                <a:cs typeface="Calibri"/>
                <a:sym typeface="Calibri"/>
              </a:defRPr>
            </a:lvl2pPr>
            <a:lvl3pPr marL="0" indent="914400" defTabSz="914400">
              <a:lnSpc>
                <a:spcPct val="90000"/>
              </a:lnSpc>
              <a:spcBef>
                <a:spcPts val="0"/>
              </a:spcBef>
              <a:buSzTx/>
              <a:buNone/>
              <a:defRPr sz="1600">
                <a:solidFill>
                  <a:srgbClr val="009DD9"/>
                </a:solidFill>
                <a:latin typeface="Calibri"/>
                <a:ea typeface="Calibri"/>
                <a:cs typeface="Calibri"/>
                <a:sym typeface="Calibri"/>
              </a:defRPr>
            </a:lvl3pPr>
            <a:lvl4pPr marL="0" indent="1371600" defTabSz="914400">
              <a:lnSpc>
                <a:spcPct val="90000"/>
              </a:lnSpc>
              <a:spcBef>
                <a:spcPts val="0"/>
              </a:spcBef>
              <a:buSzTx/>
              <a:buNone/>
              <a:defRPr sz="1600">
                <a:solidFill>
                  <a:srgbClr val="009DD9"/>
                </a:solidFill>
                <a:latin typeface="Calibri"/>
                <a:ea typeface="Calibri"/>
                <a:cs typeface="Calibri"/>
                <a:sym typeface="Calibri"/>
              </a:defRPr>
            </a:lvl4pPr>
            <a:lvl5pPr marL="0" indent="1828800" defTabSz="914400">
              <a:lnSpc>
                <a:spcPct val="90000"/>
              </a:lnSpc>
              <a:spcBef>
                <a:spcPts val="0"/>
              </a:spcBef>
              <a:buSzTx/>
              <a:buNone/>
              <a:defRPr sz="1600">
                <a:solidFill>
                  <a:srgbClr val="009DD9"/>
                </a:solidFill>
                <a:latin typeface="Calibri"/>
                <a:ea typeface="Calibri"/>
                <a:cs typeface="Calibri"/>
                <a:sym typeface="Calibri"/>
              </a:defRPr>
            </a:lvl5pPr>
          </a:lstStyle>
          <a:p>
            <a:pPr lvl="0">
              <a:defRPr sz="1800">
                <a:solidFill>
                  <a:srgbClr val="000000"/>
                </a:solidFill>
              </a:defRPr>
            </a:pPr>
            <a:r>
              <a:rPr sz="1600">
                <a:solidFill>
                  <a:srgbClr val="009DD9"/>
                </a:solidFill>
              </a:rPr>
              <a:t>Body Level One</a:t>
            </a:r>
          </a:p>
          <a:p>
            <a:pPr lvl="1">
              <a:defRPr sz="1800">
                <a:solidFill>
                  <a:srgbClr val="000000"/>
                </a:solidFill>
              </a:defRPr>
            </a:pPr>
            <a:r>
              <a:rPr sz="1600">
                <a:solidFill>
                  <a:srgbClr val="009DD9"/>
                </a:solidFill>
              </a:rPr>
              <a:t>Body Level Two</a:t>
            </a:r>
          </a:p>
          <a:p>
            <a:pPr lvl="2">
              <a:defRPr sz="1800">
                <a:solidFill>
                  <a:srgbClr val="000000"/>
                </a:solidFill>
              </a:defRPr>
            </a:pPr>
            <a:r>
              <a:rPr sz="1600">
                <a:solidFill>
                  <a:srgbClr val="009DD9"/>
                </a:solidFill>
              </a:rPr>
              <a:t>Body Level Three</a:t>
            </a:r>
          </a:p>
          <a:p>
            <a:pPr lvl="3">
              <a:defRPr sz="1800">
                <a:solidFill>
                  <a:srgbClr val="000000"/>
                </a:solidFill>
              </a:defRPr>
            </a:pPr>
            <a:r>
              <a:rPr sz="1600">
                <a:solidFill>
                  <a:srgbClr val="009DD9"/>
                </a:solidFill>
              </a:rPr>
              <a:t>Body Level Four</a:t>
            </a:r>
          </a:p>
          <a:p>
            <a:pPr lvl="4">
              <a:defRPr sz="1800">
                <a:solidFill>
                  <a:srgbClr val="000000"/>
                </a:solidFill>
              </a:defRPr>
            </a:pPr>
            <a:r>
              <a:rPr sz="1600">
                <a:solidFill>
                  <a:srgbClr val="009DD9"/>
                </a:solidFill>
              </a:rPr>
              <a:t>Body Level Five</a:t>
            </a:r>
          </a:p>
        </p:txBody>
      </p:sp>
      <p:sp>
        <p:nvSpPr>
          <p:cNvPr id="39" name="Shape 39"/>
          <p:cNvSpPr>
            <a:spLocks noGrp="1"/>
          </p:cNvSpPr>
          <p:nvPr>
            <p:ph type="title"/>
          </p:nvPr>
        </p:nvSpPr>
        <p:spPr>
          <a:xfrm>
            <a:off x="894079" y="1490607"/>
            <a:ext cx="11216642" cy="1650053"/>
          </a:xfrm>
          <a:prstGeom prst="rect">
            <a:avLst/>
          </a:prstGeom>
        </p:spPr>
        <p:txBody>
          <a:bodyPr lIns="48767" tIns="48767" rIns="48767" bIns="48767"/>
          <a:lstStyle>
            <a:lvl1pPr algn="l" defTabSz="914400">
              <a:lnSpc>
                <a:spcPct val="90000"/>
              </a:lnSpc>
              <a:defRPr sz="6200">
                <a:latin typeface="Calibri Light"/>
                <a:ea typeface="Calibri Light"/>
                <a:cs typeface="Calibri Light"/>
                <a:sym typeface="Calibri Light"/>
              </a:defRPr>
            </a:lvl1pPr>
          </a:lstStyle>
          <a:p>
            <a:pPr lvl="0">
              <a:defRPr sz="1800"/>
            </a:pPr>
            <a:r>
              <a:rPr sz="6200"/>
              <a:t>Title Text</a:t>
            </a:r>
          </a:p>
        </p:txBody>
      </p:sp>
      <p:sp>
        <p:nvSpPr>
          <p:cNvPr id="40" name="Shape 40"/>
          <p:cNvSpPr/>
          <p:nvPr/>
        </p:nvSpPr>
        <p:spPr>
          <a:xfrm>
            <a:off x="12623896" y="8244531"/>
            <a:ext cx="204541" cy="1778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defTabSz="914400">
              <a:defRPr sz="1200">
                <a:solidFill>
                  <a:srgbClr val="009DD9"/>
                </a:solidFill>
                <a:latin typeface="Calibri"/>
                <a:ea typeface="Calibri"/>
                <a:cs typeface="Calibri"/>
                <a:sym typeface="Calibri"/>
              </a:defRPr>
            </a:lvl1pPr>
          </a:lstStyle>
          <a:p>
            <a:pPr lvl="0">
              <a:defRPr sz="1800">
                <a:solidFill>
                  <a:srgbClr val="000000"/>
                </a:solidFill>
              </a:defRPr>
            </a:pPr>
            <a:r>
              <a:rPr sz="1200">
                <a:solidFill>
                  <a:srgbClr val="009DD9"/>
                </a:solidFill>
              </a:rPr>
              <a:t>‹#›</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Full Slide Chart">
    <p:spTree>
      <p:nvGrpSpPr>
        <p:cNvPr id="1" name=""/>
        <p:cNvGrpSpPr/>
        <p:nvPr/>
      </p:nvGrpSpPr>
      <p:grpSpPr>
        <a:xfrm>
          <a:off x="0" y="0"/>
          <a:ext cx="0" cy="0"/>
          <a:chOff x="0" y="0"/>
          <a:chExt cx="0" cy="0"/>
        </a:xfrm>
      </p:grpSpPr>
      <p:pic>
        <p:nvPicPr>
          <p:cNvPr id="42" name="image3.png" descr="PPT-Chart-Template.png"/>
          <p:cNvPicPr/>
          <p:nvPr/>
        </p:nvPicPr>
        <p:blipFill>
          <a:blip r:embed="rId2">
            <a:extLst/>
          </a:blip>
          <a:stretch>
            <a:fillRect/>
          </a:stretch>
        </p:blipFill>
        <p:spPr>
          <a:xfrm>
            <a:off x="-1" y="1219199"/>
            <a:ext cx="13004801" cy="7315201"/>
          </a:xfrm>
          <a:prstGeom prst="rect">
            <a:avLst/>
          </a:prstGeom>
          <a:ln w="12700">
            <a:miter lim="400000"/>
          </a:ln>
        </p:spPr>
      </p:pic>
      <p:sp>
        <p:nvSpPr>
          <p:cNvPr id="43" name="Shape 43"/>
          <p:cNvSpPr/>
          <p:nvPr/>
        </p:nvSpPr>
        <p:spPr>
          <a:xfrm rot="16200000">
            <a:off x="-1461842" y="6797299"/>
            <a:ext cx="3248973" cy="224537"/>
          </a:xfrm>
          <a:prstGeom prst="rect">
            <a:avLst/>
          </a:prstGeom>
          <a:ln w="12700">
            <a:miter lim="400000"/>
          </a:ln>
          <a:extLst>
            <a:ext uri="{C572A759-6A51-4108-AA02-DFA0A04FC94B}">
              <ma14:wrappingTextBoxFlag xmlns:ma14="http://schemas.microsoft.com/office/mac/drawingml/2011/main" xmlns="" val="1"/>
            </a:ext>
          </a:extLst>
        </p:spPr>
        <p:txBody>
          <a:bodyPr wrap="none" lIns="48767" tIns="48767" rIns="48767" bIns="48767">
            <a:spAutoFit/>
          </a:bodyPr>
          <a:lstStyle>
            <a:lvl1pPr algn="l" defTabSz="914400">
              <a:spcBef>
                <a:spcPts val="300"/>
              </a:spcBef>
              <a:defRPr sz="800">
                <a:solidFill>
                  <a:srgbClr val="5F5F5F"/>
                </a:solidFill>
                <a:latin typeface="Calibri"/>
                <a:ea typeface="Calibri"/>
                <a:cs typeface="Calibri"/>
                <a:sym typeface="Calibri"/>
              </a:defRPr>
            </a:lvl1pPr>
          </a:lstStyle>
          <a:p>
            <a:pPr lvl="0">
              <a:defRPr sz="1800">
                <a:solidFill>
                  <a:srgbClr val="000000"/>
                </a:solidFill>
              </a:defRPr>
            </a:pPr>
            <a:r>
              <a:rPr sz="800">
                <a:solidFill>
                  <a:srgbClr val="5F5F5F"/>
                </a:solidFill>
              </a:rPr>
              <a:t>Copyright ©2013 The Nielsen Company. Confidential and proprietary.</a:t>
            </a:r>
          </a:p>
        </p:txBody>
      </p:sp>
      <p:sp>
        <p:nvSpPr>
          <p:cNvPr id="44" name="Shape 44"/>
          <p:cNvSpPr>
            <a:spLocks noGrp="1"/>
          </p:cNvSpPr>
          <p:nvPr>
            <p:ph type="body" idx="1"/>
          </p:nvPr>
        </p:nvSpPr>
        <p:spPr>
          <a:xfrm>
            <a:off x="845310" y="3140659"/>
            <a:ext cx="11642459" cy="2105660"/>
          </a:xfrm>
          <a:prstGeom prst="rect">
            <a:avLst/>
          </a:prstGeom>
        </p:spPr>
        <p:txBody>
          <a:bodyPr anchor="t"/>
          <a:lstStyle>
            <a:lvl1pPr marL="0" indent="0" defTabSz="914400">
              <a:lnSpc>
                <a:spcPct val="90000"/>
              </a:lnSpc>
              <a:spcBef>
                <a:spcPts val="0"/>
              </a:spcBef>
              <a:buSzTx/>
              <a:buNone/>
              <a:defRPr sz="1600">
                <a:solidFill>
                  <a:srgbClr val="009DD9"/>
                </a:solidFill>
                <a:latin typeface="Calibri"/>
                <a:ea typeface="Calibri"/>
                <a:cs typeface="Calibri"/>
                <a:sym typeface="Calibri"/>
              </a:defRPr>
            </a:lvl1pPr>
            <a:lvl2pPr marL="0" indent="457200" defTabSz="914400">
              <a:lnSpc>
                <a:spcPct val="90000"/>
              </a:lnSpc>
              <a:spcBef>
                <a:spcPts val="0"/>
              </a:spcBef>
              <a:buSzTx/>
              <a:buNone/>
              <a:defRPr sz="1600">
                <a:solidFill>
                  <a:srgbClr val="009DD9"/>
                </a:solidFill>
                <a:latin typeface="Calibri"/>
                <a:ea typeface="Calibri"/>
                <a:cs typeface="Calibri"/>
                <a:sym typeface="Calibri"/>
              </a:defRPr>
            </a:lvl2pPr>
            <a:lvl3pPr marL="0" indent="914400" defTabSz="914400">
              <a:lnSpc>
                <a:spcPct val="90000"/>
              </a:lnSpc>
              <a:spcBef>
                <a:spcPts val="0"/>
              </a:spcBef>
              <a:buSzTx/>
              <a:buNone/>
              <a:defRPr sz="1600">
                <a:solidFill>
                  <a:srgbClr val="009DD9"/>
                </a:solidFill>
                <a:latin typeface="Calibri"/>
                <a:ea typeface="Calibri"/>
                <a:cs typeface="Calibri"/>
                <a:sym typeface="Calibri"/>
              </a:defRPr>
            </a:lvl3pPr>
            <a:lvl4pPr marL="0" indent="1371600" defTabSz="914400">
              <a:lnSpc>
                <a:spcPct val="90000"/>
              </a:lnSpc>
              <a:spcBef>
                <a:spcPts val="0"/>
              </a:spcBef>
              <a:buSzTx/>
              <a:buNone/>
              <a:defRPr sz="1600">
                <a:solidFill>
                  <a:srgbClr val="009DD9"/>
                </a:solidFill>
                <a:latin typeface="Calibri"/>
                <a:ea typeface="Calibri"/>
                <a:cs typeface="Calibri"/>
                <a:sym typeface="Calibri"/>
              </a:defRPr>
            </a:lvl4pPr>
            <a:lvl5pPr marL="0" indent="1828800" defTabSz="914400">
              <a:lnSpc>
                <a:spcPct val="90000"/>
              </a:lnSpc>
              <a:spcBef>
                <a:spcPts val="0"/>
              </a:spcBef>
              <a:buSzTx/>
              <a:buNone/>
              <a:defRPr sz="1600">
                <a:solidFill>
                  <a:srgbClr val="009DD9"/>
                </a:solidFill>
                <a:latin typeface="Calibri"/>
                <a:ea typeface="Calibri"/>
                <a:cs typeface="Calibri"/>
                <a:sym typeface="Calibri"/>
              </a:defRPr>
            </a:lvl5pPr>
          </a:lstStyle>
          <a:p>
            <a:pPr lvl="0">
              <a:defRPr sz="1800">
                <a:solidFill>
                  <a:srgbClr val="000000"/>
                </a:solidFill>
              </a:defRPr>
            </a:pPr>
            <a:r>
              <a:rPr sz="1600">
                <a:solidFill>
                  <a:srgbClr val="009DD9"/>
                </a:solidFill>
              </a:rPr>
              <a:t>Body Level One</a:t>
            </a:r>
          </a:p>
          <a:p>
            <a:pPr lvl="1">
              <a:defRPr sz="1800">
                <a:solidFill>
                  <a:srgbClr val="000000"/>
                </a:solidFill>
              </a:defRPr>
            </a:pPr>
            <a:r>
              <a:rPr sz="1600">
                <a:solidFill>
                  <a:srgbClr val="009DD9"/>
                </a:solidFill>
              </a:rPr>
              <a:t>Body Level Two</a:t>
            </a:r>
          </a:p>
          <a:p>
            <a:pPr lvl="2">
              <a:defRPr sz="1800">
                <a:solidFill>
                  <a:srgbClr val="000000"/>
                </a:solidFill>
              </a:defRPr>
            </a:pPr>
            <a:r>
              <a:rPr sz="1600">
                <a:solidFill>
                  <a:srgbClr val="009DD9"/>
                </a:solidFill>
              </a:rPr>
              <a:t>Body Level Three</a:t>
            </a:r>
          </a:p>
          <a:p>
            <a:pPr lvl="3">
              <a:defRPr sz="1800">
                <a:solidFill>
                  <a:srgbClr val="000000"/>
                </a:solidFill>
              </a:defRPr>
            </a:pPr>
            <a:r>
              <a:rPr sz="1600">
                <a:solidFill>
                  <a:srgbClr val="009DD9"/>
                </a:solidFill>
              </a:rPr>
              <a:t>Body Level Four</a:t>
            </a:r>
          </a:p>
          <a:p>
            <a:pPr lvl="4">
              <a:defRPr sz="1800">
                <a:solidFill>
                  <a:srgbClr val="000000"/>
                </a:solidFill>
              </a:defRPr>
            </a:pPr>
            <a:r>
              <a:rPr sz="1600">
                <a:solidFill>
                  <a:srgbClr val="009DD9"/>
                </a:solidFill>
              </a:rPr>
              <a:t>Body Level Five</a:t>
            </a:r>
          </a:p>
        </p:txBody>
      </p:sp>
      <p:sp>
        <p:nvSpPr>
          <p:cNvPr id="45" name="Shape 45"/>
          <p:cNvSpPr>
            <a:spLocks noGrp="1"/>
          </p:cNvSpPr>
          <p:nvPr>
            <p:ph type="title"/>
          </p:nvPr>
        </p:nvSpPr>
        <p:spPr>
          <a:xfrm>
            <a:off x="894079" y="1490607"/>
            <a:ext cx="11216642" cy="1650053"/>
          </a:xfrm>
          <a:prstGeom prst="rect">
            <a:avLst/>
          </a:prstGeom>
        </p:spPr>
        <p:txBody>
          <a:bodyPr lIns="48767" tIns="48767" rIns="48767" bIns="48767"/>
          <a:lstStyle>
            <a:lvl1pPr algn="l" defTabSz="914400">
              <a:lnSpc>
                <a:spcPct val="90000"/>
              </a:lnSpc>
              <a:defRPr sz="6200">
                <a:latin typeface="Calibri Light"/>
                <a:ea typeface="Calibri Light"/>
                <a:cs typeface="Calibri Light"/>
                <a:sym typeface="Calibri Light"/>
              </a:defRPr>
            </a:lvl1pPr>
          </a:lstStyle>
          <a:p>
            <a:pPr lvl="0">
              <a:defRPr sz="1800"/>
            </a:pPr>
            <a:r>
              <a:rPr sz="6200"/>
              <a:t>Title Text</a:t>
            </a:r>
          </a:p>
        </p:txBody>
      </p:sp>
      <p:sp>
        <p:nvSpPr>
          <p:cNvPr id="46" name="Shape 46"/>
          <p:cNvSpPr/>
          <p:nvPr/>
        </p:nvSpPr>
        <p:spPr>
          <a:xfrm>
            <a:off x="12623896" y="8244531"/>
            <a:ext cx="204541" cy="1778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defTabSz="914400">
              <a:defRPr sz="1200">
                <a:solidFill>
                  <a:srgbClr val="009DD9"/>
                </a:solidFill>
                <a:latin typeface="Calibri"/>
                <a:ea typeface="Calibri"/>
                <a:cs typeface="Calibri"/>
                <a:sym typeface="Calibri"/>
              </a:defRPr>
            </a:lvl1pPr>
          </a:lstStyle>
          <a:p>
            <a:pPr lvl="0">
              <a:defRPr sz="1800">
                <a:solidFill>
                  <a:srgbClr val="000000"/>
                </a:solidFill>
              </a:defRPr>
            </a:pPr>
            <a:r>
              <a:rPr sz="1200">
                <a:solidFill>
                  <a:srgbClr val="009DD9"/>
                </a:solidFill>
              </a:rPr>
              <a:t>‹#›</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8000"/>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algn="ctr" defTabSz="584200">
        <a:defRPr sz="8000">
          <a:latin typeface="+mn-lt"/>
          <a:ea typeface="+mn-ea"/>
          <a:cs typeface="+mn-cs"/>
          <a:sym typeface="Helvetica Light"/>
        </a:defRPr>
      </a:lvl1pPr>
      <a:lvl2pPr indent="228600" algn="ctr" defTabSz="584200">
        <a:defRPr sz="8000">
          <a:latin typeface="+mn-lt"/>
          <a:ea typeface="+mn-ea"/>
          <a:cs typeface="+mn-cs"/>
          <a:sym typeface="Helvetica Light"/>
        </a:defRPr>
      </a:lvl2pPr>
      <a:lvl3pPr indent="457200" algn="ctr" defTabSz="584200">
        <a:defRPr sz="8000">
          <a:latin typeface="+mn-lt"/>
          <a:ea typeface="+mn-ea"/>
          <a:cs typeface="+mn-cs"/>
          <a:sym typeface="Helvetica Light"/>
        </a:defRPr>
      </a:lvl3pPr>
      <a:lvl4pPr indent="685800" algn="ctr" defTabSz="584200">
        <a:defRPr sz="8000">
          <a:latin typeface="+mn-lt"/>
          <a:ea typeface="+mn-ea"/>
          <a:cs typeface="+mn-cs"/>
          <a:sym typeface="Helvetica Light"/>
        </a:defRPr>
      </a:lvl4pPr>
      <a:lvl5pPr indent="914400" algn="ctr" defTabSz="584200">
        <a:defRPr sz="8000">
          <a:latin typeface="+mn-lt"/>
          <a:ea typeface="+mn-ea"/>
          <a:cs typeface="+mn-cs"/>
          <a:sym typeface="Helvetica Light"/>
        </a:defRPr>
      </a:lvl5pPr>
      <a:lvl6pPr indent="1143000" algn="ctr" defTabSz="584200">
        <a:defRPr sz="8000">
          <a:latin typeface="+mn-lt"/>
          <a:ea typeface="+mn-ea"/>
          <a:cs typeface="+mn-cs"/>
          <a:sym typeface="Helvetica Light"/>
        </a:defRPr>
      </a:lvl6pPr>
      <a:lvl7pPr indent="1371600" algn="ctr" defTabSz="584200">
        <a:defRPr sz="8000">
          <a:latin typeface="+mn-lt"/>
          <a:ea typeface="+mn-ea"/>
          <a:cs typeface="+mn-cs"/>
          <a:sym typeface="Helvetica Light"/>
        </a:defRPr>
      </a:lvl7pPr>
      <a:lvl8pPr indent="1600200" algn="ctr" defTabSz="584200">
        <a:defRPr sz="8000">
          <a:latin typeface="+mn-lt"/>
          <a:ea typeface="+mn-ea"/>
          <a:cs typeface="+mn-cs"/>
          <a:sym typeface="Helvetica Light"/>
        </a:defRPr>
      </a:lvl8pPr>
      <a:lvl9pPr indent="1828800" algn="ctr" defTabSz="584200">
        <a:defRPr sz="8000">
          <a:latin typeface="+mn-lt"/>
          <a:ea typeface="+mn-ea"/>
          <a:cs typeface="+mn-cs"/>
          <a:sym typeface="Helvetica Light"/>
        </a:defRPr>
      </a:lvl9pPr>
    </p:titleStyle>
    <p:bodyStyle>
      <a:lvl1pPr marL="444500" indent="-444500" defTabSz="584200">
        <a:spcBef>
          <a:spcPts val="4200"/>
        </a:spcBef>
        <a:buSzPct val="75000"/>
        <a:buChar char="•"/>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marL="1333500" indent="-444500" defTabSz="584200">
        <a:spcBef>
          <a:spcPts val="4200"/>
        </a:spcBef>
        <a:buSzPct val="75000"/>
        <a:buChar char="•"/>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vl6pPr marL="2667000" indent="-444500" defTabSz="584200">
        <a:spcBef>
          <a:spcPts val="4200"/>
        </a:spcBef>
        <a:buSzPct val="75000"/>
        <a:buChar char="•"/>
        <a:defRPr sz="3600">
          <a:latin typeface="+mn-lt"/>
          <a:ea typeface="+mn-ea"/>
          <a:cs typeface="+mn-cs"/>
          <a:sym typeface="Helvetica Light"/>
        </a:defRPr>
      </a:lvl6pPr>
      <a:lvl7pPr marL="3111500" indent="-444500" defTabSz="584200">
        <a:spcBef>
          <a:spcPts val="4200"/>
        </a:spcBef>
        <a:buSzPct val="75000"/>
        <a:buChar char="•"/>
        <a:defRPr sz="3600">
          <a:latin typeface="+mn-lt"/>
          <a:ea typeface="+mn-ea"/>
          <a:cs typeface="+mn-cs"/>
          <a:sym typeface="Helvetica Light"/>
        </a:defRPr>
      </a:lvl7pPr>
      <a:lvl8pPr marL="3556000" indent="-444500" defTabSz="584200">
        <a:spcBef>
          <a:spcPts val="4200"/>
        </a:spcBef>
        <a:buSzPct val="75000"/>
        <a:buChar char="•"/>
        <a:defRPr sz="3600">
          <a:latin typeface="+mn-lt"/>
          <a:ea typeface="+mn-ea"/>
          <a:cs typeface="+mn-cs"/>
          <a:sym typeface="Helvetica Light"/>
        </a:defRPr>
      </a:lvl8pPr>
      <a:lvl9pPr marL="4000500" indent="-444500" defTabSz="584200">
        <a:spcBef>
          <a:spcPts val="4200"/>
        </a:spcBef>
        <a:buSzPct val="75000"/>
        <a:buChar char="•"/>
        <a:defRPr sz="3600">
          <a:latin typeface="+mn-lt"/>
          <a:ea typeface="+mn-ea"/>
          <a:cs typeface="+mn-cs"/>
          <a:sym typeface="Helvetica Light"/>
        </a:defRPr>
      </a:lvl9pPr>
    </p:bodyStyle>
    <p:otherStyle>
      <a:lvl1pPr algn="ctr" defTabSz="584200">
        <a:defRPr>
          <a:solidFill>
            <a:schemeClr val="tx1"/>
          </a:solidFill>
          <a:latin typeface="+mn-lt"/>
          <a:ea typeface="+mn-ea"/>
          <a:cs typeface="+mn-cs"/>
          <a:sym typeface="Helvetica Light"/>
        </a:defRPr>
      </a:lvl1pPr>
      <a:lvl2pPr indent="228600" algn="ctr" defTabSz="584200">
        <a:defRPr>
          <a:solidFill>
            <a:schemeClr val="tx1"/>
          </a:solidFill>
          <a:latin typeface="+mn-lt"/>
          <a:ea typeface="+mn-ea"/>
          <a:cs typeface="+mn-cs"/>
          <a:sym typeface="Helvetica Light"/>
        </a:defRPr>
      </a:lvl2pPr>
      <a:lvl3pPr indent="457200" algn="ctr" defTabSz="584200">
        <a:defRPr>
          <a:solidFill>
            <a:schemeClr val="tx1"/>
          </a:solidFill>
          <a:latin typeface="+mn-lt"/>
          <a:ea typeface="+mn-ea"/>
          <a:cs typeface="+mn-cs"/>
          <a:sym typeface="Helvetica Light"/>
        </a:defRPr>
      </a:lvl3pPr>
      <a:lvl4pPr indent="685800" algn="ctr" defTabSz="584200">
        <a:defRPr>
          <a:solidFill>
            <a:schemeClr val="tx1"/>
          </a:solidFill>
          <a:latin typeface="+mn-lt"/>
          <a:ea typeface="+mn-ea"/>
          <a:cs typeface="+mn-cs"/>
          <a:sym typeface="Helvetica Light"/>
        </a:defRPr>
      </a:lvl4pPr>
      <a:lvl5pPr indent="914400" algn="ctr" defTabSz="584200">
        <a:defRPr>
          <a:solidFill>
            <a:schemeClr val="tx1"/>
          </a:solidFill>
          <a:latin typeface="+mn-lt"/>
          <a:ea typeface="+mn-ea"/>
          <a:cs typeface="+mn-cs"/>
          <a:sym typeface="Helvetica Light"/>
        </a:defRPr>
      </a:lvl5pPr>
      <a:lvl6pPr indent="1143000" algn="ctr" defTabSz="584200">
        <a:defRPr>
          <a:solidFill>
            <a:schemeClr val="tx1"/>
          </a:solidFill>
          <a:latin typeface="+mn-lt"/>
          <a:ea typeface="+mn-ea"/>
          <a:cs typeface="+mn-cs"/>
          <a:sym typeface="Helvetica Light"/>
        </a:defRPr>
      </a:lvl6pPr>
      <a:lvl7pPr indent="1371600" algn="ctr" defTabSz="584200">
        <a:defRPr>
          <a:solidFill>
            <a:schemeClr val="tx1"/>
          </a:solidFill>
          <a:latin typeface="+mn-lt"/>
          <a:ea typeface="+mn-ea"/>
          <a:cs typeface="+mn-cs"/>
          <a:sym typeface="Helvetica Light"/>
        </a:defRPr>
      </a:lvl7pPr>
      <a:lvl8pPr indent="1600200" algn="ctr" defTabSz="584200">
        <a:defRPr>
          <a:solidFill>
            <a:schemeClr val="tx1"/>
          </a:solidFill>
          <a:latin typeface="+mn-lt"/>
          <a:ea typeface="+mn-ea"/>
          <a:cs typeface="+mn-cs"/>
          <a:sym typeface="Helvetica Light"/>
        </a:defRPr>
      </a:lvl8pPr>
      <a:lvl9pPr indent="1828800" algn="ctr" defTabSz="584200">
        <a:defRPr>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www.fda.gov/Radiation-EmittingProducts/RadiationEmittingProductsandProcedures/MedicalImaging/MedicalX-Rays/ucm115329.htm"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50"/>
          <p:cNvSpPr>
            <a:spLocks noGrp="1"/>
          </p:cNvSpPr>
          <p:nvPr>
            <p:ph type="title"/>
          </p:nvPr>
        </p:nvSpPr>
        <p:spPr>
          <a:prstGeom prst="rect">
            <a:avLst/>
          </a:prstGeom>
        </p:spPr>
        <p:txBody>
          <a:bodyPr/>
          <a:lstStyle/>
          <a:p>
            <a:pPr lvl="0">
              <a:defRPr sz="1800"/>
            </a:pPr>
            <a:r>
              <a:rPr sz="8000"/>
              <a:t>Imaging Today</a:t>
            </a:r>
          </a:p>
        </p:txBody>
      </p:sp>
      <p:sp>
        <p:nvSpPr>
          <p:cNvPr id="51" name="Shape 51"/>
          <p:cNvSpPr>
            <a:spLocks noGrp="1"/>
          </p:cNvSpPr>
          <p:nvPr>
            <p:ph type="body" idx="1"/>
          </p:nvPr>
        </p:nvSpPr>
        <p:spPr>
          <a:prstGeom prst="rect">
            <a:avLst/>
          </a:prstGeom>
        </p:spPr>
        <p:txBody>
          <a:bodyPr/>
          <a:lstStyle/>
          <a:p>
            <a:pPr lvl="0"/>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hape 53"/>
          <p:cNvSpPr>
            <a:spLocks noGrp="1"/>
          </p:cNvSpPr>
          <p:nvPr>
            <p:ph type="title"/>
          </p:nvPr>
        </p:nvSpPr>
        <p:spPr>
          <a:prstGeom prst="rect">
            <a:avLst/>
          </a:prstGeom>
        </p:spPr>
        <p:txBody>
          <a:bodyPr/>
          <a:lstStyle/>
          <a:p>
            <a:pPr lvl="0">
              <a:defRPr sz="1800"/>
            </a:pPr>
            <a:r>
              <a:rPr sz="8000"/>
              <a:t>Objective</a:t>
            </a:r>
          </a:p>
        </p:txBody>
      </p:sp>
      <p:sp>
        <p:nvSpPr>
          <p:cNvPr id="54" name="Shape 54"/>
          <p:cNvSpPr>
            <a:spLocks noGrp="1"/>
          </p:cNvSpPr>
          <p:nvPr>
            <p:ph type="body" idx="1"/>
          </p:nvPr>
        </p:nvSpPr>
        <p:spPr>
          <a:prstGeom prst="rect">
            <a:avLst/>
          </a:prstGeom>
        </p:spPr>
        <p:txBody>
          <a:bodyPr/>
          <a:lstStyle/>
          <a:p>
            <a:pPr lvl="0">
              <a:defRPr sz="1800"/>
            </a:pPr>
            <a:r>
              <a:rPr sz="3600"/>
              <a:t>To Highlight the increasing impact of cancer on health care and general population</a:t>
            </a:r>
          </a:p>
          <a:p>
            <a:pPr lvl="0">
              <a:defRPr sz="1800"/>
            </a:pPr>
            <a:r>
              <a:rPr sz="3600"/>
              <a:t>To create awareness regarding the harmful effects of radiation including diagnostic radiation and the impact  of low dose CT imaging</a:t>
            </a:r>
          </a:p>
          <a:p>
            <a:pPr lvl="0">
              <a:defRPr sz="1800"/>
            </a:pPr>
            <a:r>
              <a:rPr sz="3600"/>
              <a:t>To introduce best imaging practices in India and bring the best radiologists in the world to India to share their experience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hape 56"/>
          <p:cNvSpPr>
            <a:spLocks noGrp="1"/>
          </p:cNvSpPr>
          <p:nvPr>
            <p:ph type="title"/>
          </p:nvPr>
        </p:nvSpPr>
        <p:spPr>
          <a:xfrm>
            <a:off x="1308100" y="203200"/>
            <a:ext cx="11099800" cy="2159000"/>
          </a:xfrm>
          <a:prstGeom prst="rect">
            <a:avLst/>
          </a:prstGeom>
        </p:spPr>
        <p:txBody>
          <a:bodyPr/>
          <a:lstStyle/>
          <a:p>
            <a:pPr lvl="0">
              <a:defRPr sz="1800"/>
            </a:pPr>
            <a:r>
              <a:rPr sz="8000"/>
              <a:t>Background</a:t>
            </a:r>
          </a:p>
        </p:txBody>
      </p:sp>
      <p:sp>
        <p:nvSpPr>
          <p:cNvPr id="57" name="Shape 57"/>
          <p:cNvSpPr>
            <a:spLocks noGrp="1"/>
          </p:cNvSpPr>
          <p:nvPr>
            <p:ph type="body" idx="1"/>
          </p:nvPr>
        </p:nvSpPr>
        <p:spPr>
          <a:xfrm>
            <a:off x="7161708" y="2311400"/>
            <a:ext cx="5449392" cy="6286500"/>
          </a:xfrm>
          <a:prstGeom prst="rect">
            <a:avLst/>
          </a:prstGeom>
        </p:spPr>
        <p:txBody>
          <a:bodyPr/>
          <a:lstStyle/>
          <a:p>
            <a:pPr lvl="0">
              <a:defRPr sz="1800"/>
            </a:pPr>
            <a:r>
              <a:rPr sz="3600"/>
              <a:t>Cancer is the second most common cause of death amongst non communicable diseases in Indians with approximately15 percent of all deaths from a non communicable cause occuring due to cancer</a:t>
            </a:r>
          </a:p>
        </p:txBody>
      </p:sp>
      <p:pic>
        <p:nvPicPr>
          <p:cNvPr id="58" name="INDIA_Non-communicable causes of death.jpg"/>
          <p:cNvPicPr/>
          <p:nvPr/>
        </p:nvPicPr>
        <p:blipFill>
          <a:blip r:embed="rId2" cstate="print">
            <a:extLst/>
          </a:blip>
          <a:stretch>
            <a:fillRect/>
          </a:stretch>
        </p:blipFill>
        <p:spPr>
          <a:xfrm>
            <a:off x="76137" y="2297278"/>
            <a:ext cx="6890417" cy="6314744"/>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hape 60"/>
          <p:cNvSpPr>
            <a:spLocks noGrp="1"/>
          </p:cNvSpPr>
          <p:nvPr>
            <p:ph type="title"/>
          </p:nvPr>
        </p:nvSpPr>
        <p:spPr>
          <a:xfrm>
            <a:off x="952500" y="88900"/>
            <a:ext cx="11099800" cy="1437184"/>
          </a:xfrm>
          <a:prstGeom prst="rect">
            <a:avLst/>
          </a:prstGeom>
        </p:spPr>
        <p:txBody>
          <a:bodyPr/>
          <a:lstStyle>
            <a:lvl1pPr defTabSz="549148">
              <a:defRPr sz="7519"/>
            </a:lvl1pPr>
          </a:lstStyle>
          <a:p>
            <a:pPr lvl="0">
              <a:defRPr sz="1800"/>
            </a:pPr>
            <a:r>
              <a:rPr sz="7519"/>
              <a:t>Knowledge about Cancer</a:t>
            </a:r>
          </a:p>
        </p:txBody>
      </p:sp>
      <p:sp>
        <p:nvSpPr>
          <p:cNvPr id="61" name="Shape 61"/>
          <p:cNvSpPr>
            <a:spLocks noGrp="1"/>
          </p:cNvSpPr>
          <p:nvPr>
            <p:ph type="body" idx="1"/>
          </p:nvPr>
        </p:nvSpPr>
        <p:spPr>
          <a:xfrm>
            <a:off x="952500" y="1301452"/>
            <a:ext cx="11099800" cy="7150696"/>
          </a:xfrm>
          <a:prstGeom prst="rect">
            <a:avLst/>
          </a:prstGeom>
        </p:spPr>
        <p:txBody>
          <a:bodyPr/>
          <a:lstStyle/>
          <a:p>
            <a:pPr marL="395604" lvl="0" indent="-395604" defTabSz="519937">
              <a:spcBef>
                <a:spcPts val="3700"/>
              </a:spcBef>
              <a:defRPr sz="1800"/>
            </a:pPr>
            <a:r>
              <a:rPr sz="3204"/>
              <a:t>In a study carried out in </a:t>
            </a:r>
            <a:r>
              <a:rPr sz="3204" smtClean="0"/>
              <a:t>Chandigarh</a:t>
            </a:r>
            <a:r>
              <a:rPr lang="en-US" sz="3204" smtClean="0"/>
              <a:t> in 2009</a:t>
            </a:r>
            <a:r>
              <a:rPr sz="3204" smtClean="0"/>
              <a:t>, </a:t>
            </a:r>
            <a:r>
              <a:rPr sz="3204"/>
              <a:t>about 3/4th of respondents could correctly name the common cancers but the knowledge about preventive modes of cancer was lacking as only 2.5%(23) of Urban population and none among slum population were Knowing about prevention </a:t>
            </a:r>
          </a:p>
          <a:p>
            <a:pPr marL="395604" lvl="0" indent="-395604" defTabSz="519937">
              <a:spcBef>
                <a:spcPts val="3700"/>
              </a:spcBef>
              <a:defRPr sz="1800"/>
            </a:pPr>
            <a:r>
              <a:rPr sz="3204" dirty="0"/>
              <a:t>None of the respondents could enumerate all the warning symptoms of cancer. 3/4th (307, 22.7%) of respondents knew about the tobacco as a risk factor for cancer followed by alcohol</a:t>
            </a:r>
          </a:p>
          <a:p>
            <a:pPr marL="395604" lvl="0" indent="-395604" defTabSz="519937">
              <a:spcBef>
                <a:spcPts val="3700"/>
              </a:spcBef>
              <a:defRPr sz="1800"/>
            </a:pPr>
            <a:r>
              <a:rPr sz="3204" dirty="0"/>
              <a:t>Thus, there is a great need for increasing the awareness in masses by collaborative action of public health specialists, health professionals and via IEC activities.</a:t>
            </a:r>
          </a:p>
        </p:txBody>
      </p:sp>
      <p:pic>
        <p:nvPicPr>
          <p:cNvPr id="62" name="Screen Shot 2015-09-30 at 14.48.54.png"/>
          <p:cNvPicPr/>
          <p:nvPr/>
        </p:nvPicPr>
        <p:blipFill>
          <a:blip r:embed="rId2">
            <a:extLst/>
          </a:blip>
          <a:stretch>
            <a:fillRect/>
          </a:stretch>
        </p:blipFill>
        <p:spPr>
          <a:xfrm>
            <a:off x="3799947" y="8418718"/>
            <a:ext cx="5023906" cy="1316477"/>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a:spLocks noGrp="1"/>
          </p:cNvSpPr>
          <p:nvPr>
            <p:ph type="title"/>
          </p:nvPr>
        </p:nvSpPr>
        <p:spPr>
          <a:prstGeom prst="rect">
            <a:avLst/>
          </a:prstGeom>
        </p:spPr>
        <p:txBody>
          <a:bodyPr/>
          <a:lstStyle/>
          <a:p>
            <a:pPr lvl="0">
              <a:defRPr sz="1800"/>
            </a:pPr>
            <a:r>
              <a:rPr sz="8000"/>
              <a:t>Radiation and Cancer</a:t>
            </a:r>
          </a:p>
        </p:txBody>
      </p:sp>
      <p:sp>
        <p:nvSpPr>
          <p:cNvPr id="65" name="Shape 65"/>
          <p:cNvSpPr>
            <a:spLocks noGrp="1"/>
          </p:cNvSpPr>
          <p:nvPr>
            <p:ph type="body" idx="1"/>
          </p:nvPr>
        </p:nvSpPr>
        <p:spPr>
          <a:prstGeom prst="rect">
            <a:avLst/>
          </a:prstGeom>
        </p:spPr>
        <p:txBody>
          <a:bodyPr/>
          <a:lstStyle/>
          <a:p>
            <a:pPr lvl="0">
              <a:defRPr sz="1800"/>
            </a:pPr>
            <a:r>
              <a:rPr sz="3600"/>
              <a:t>Up to 10% of invasive cancers are related to radiation exposure</a:t>
            </a:r>
          </a:p>
          <a:p>
            <a:pPr lvl="0">
              <a:defRPr sz="1800"/>
            </a:pPr>
            <a:r>
              <a:rPr sz="3600"/>
              <a:t>Cancer is a stochastic effect of radiation, meaning that the probability of occurrence increases with effective radiation dose, but the severity of the cancer is independent of dose.</a:t>
            </a:r>
          </a:p>
          <a:p>
            <a:pPr lvl="0">
              <a:defRPr sz="1800"/>
            </a:pPr>
            <a:r>
              <a:rPr sz="3600"/>
              <a:t>Thus if a person receives less radiation, the chance of radiation induced cancer decreases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Shape 67"/>
          <p:cNvSpPr>
            <a:spLocks noGrp="1"/>
          </p:cNvSpPr>
          <p:nvPr>
            <p:ph type="title"/>
          </p:nvPr>
        </p:nvSpPr>
        <p:spPr>
          <a:prstGeom prst="rect">
            <a:avLst/>
          </a:prstGeom>
        </p:spPr>
        <p:txBody>
          <a:bodyPr/>
          <a:lstStyle>
            <a:lvl1pPr defTabSz="549148">
              <a:defRPr sz="7519"/>
            </a:lvl1pPr>
          </a:lstStyle>
          <a:p>
            <a:pPr lvl="0">
              <a:defRPr sz="1800"/>
            </a:pPr>
            <a:r>
              <a:rPr sz="7519"/>
              <a:t>X Rays, CT and Radiation</a:t>
            </a:r>
          </a:p>
        </p:txBody>
      </p:sp>
      <p:sp>
        <p:nvSpPr>
          <p:cNvPr id="68" name="Shape 68"/>
          <p:cNvSpPr>
            <a:spLocks noGrp="1"/>
          </p:cNvSpPr>
          <p:nvPr>
            <p:ph type="body" idx="1"/>
          </p:nvPr>
        </p:nvSpPr>
        <p:spPr>
          <a:xfrm>
            <a:off x="952500" y="2603500"/>
            <a:ext cx="11099800" cy="7325668"/>
          </a:xfrm>
          <a:prstGeom prst="rect">
            <a:avLst/>
          </a:prstGeom>
        </p:spPr>
        <p:txBody>
          <a:bodyPr/>
          <a:lstStyle/>
          <a:p>
            <a:pPr lvl="0">
              <a:defRPr sz="1800"/>
            </a:pPr>
            <a:r>
              <a:rPr sz="3600"/>
              <a:t>A 'computerized tomography' (CT) (or 'computerized axial tomography' (CAT) scan) uses a computer that takes data from several X-ray images of structures inside a human's or animal's body and converts them into pictures on a monitor.</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a:spLocks noGrp="1"/>
          </p:cNvSpPr>
          <p:nvPr>
            <p:ph type="title"/>
          </p:nvPr>
        </p:nvSpPr>
        <p:spPr>
          <a:prstGeom prst="rect">
            <a:avLst/>
          </a:prstGeom>
        </p:spPr>
        <p:txBody>
          <a:bodyPr/>
          <a:lstStyle>
            <a:lvl1pPr defTabSz="490727">
              <a:defRPr sz="6719"/>
            </a:lvl1pPr>
          </a:lstStyle>
          <a:p>
            <a:pPr lvl="0">
              <a:defRPr sz="1800"/>
            </a:pPr>
            <a:r>
              <a:rPr sz="6719"/>
              <a:t>Dose of CT is High as compared to X Ray</a:t>
            </a:r>
          </a:p>
        </p:txBody>
      </p:sp>
      <p:sp>
        <p:nvSpPr>
          <p:cNvPr id="71" name="Shape 71"/>
          <p:cNvSpPr>
            <a:spLocks noGrp="1"/>
          </p:cNvSpPr>
          <p:nvPr>
            <p:ph type="body" idx="1"/>
          </p:nvPr>
        </p:nvSpPr>
        <p:spPr>
          <a:prstGeom prst="rect">
            <a:avLst/>
          </a:prstGeom>
        </p:spPr>
        <p:txBody>
          <a:bodyPr/>
          <a:lstStyle/>
          <a:p>
            <a:pPr lvl="0"/>
            <a:endParaRPr/>
          </a:p>
        </p:txBody>
      </p:sp>
      <p:pic>
        <p:nvPicPr>
          <p:cNvPr id="72" name="Picture 71"/>
          <p:cNvPicPr/>
          <p:nvPr/>
        </p:nvPicPr>
        <p:blipFill>
          <a:blip r:embed="rId2">
            <a:extLst/>
          </a:blip>
          <a:stretch>
            <a:fillRect/>
          </a:stretch>
        </p:blipFill>
        <p:spPr>
          <a:xfrm>
            <a:off x="1925257" y="2579673"/>
            <a:ext cx="8956203" cy="6781801"/>
          </a:xfrm>
          <a:prstGeom prst="rect">
            <a:avLst/>
          </a:prstGeom>
          <a:effectLst>
            <a:outerShdw blurRad="63500" dist="25400" dir="5400000" rotWithShape="0">
              <a:srgbClr val="0433FF">
                <a:alpha val="50000"/>
              </a:srgbClr>
            </a:outerShdw>
          </a:effectLst>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74"/>
          <p:cNvSpPr>
            <a:spLocks noGrp="1"/>
          </p:cNvSpPr>
          <p:nvPr>
            <p:ph type="title"/>
          </p:nvPr>
        </p:nvSpPr>
        <p:spPr>
          <a:prstGeom prst="rect">
            <a:avLst/>
          </a:prstGeom>
        </p:spPr>
        <p:txBody>
          <a:bodyPr/>
          <a:lstStyle/>
          <a:p>
            <a:pPr lvl="0">
              <a:defRPr sz="1800"/>
            </a:pPr>
            <a:r>
              <a:rPr sz="8000"/>
              <a:t>Radiation and CT</a:t>
            </a:r>
          </a:p>
        </p:txBody>
      </p:sp>
      <p:sp>
        <p:nvSpPr>
          <p:cNvPr id="75" name="Shape 75"/>
          <p:cNvSpPr>
            <a:spLocks noGrp="1"/>
          </p:cNvSpPr>
          <p:nvPr>
            <p:ph type="body" idx="1"/>
          </p:nvPr>
        </p:nvSpPr>
        <p:spPr>
          <a:prstGeom prst="rect">
            <a:avLst/>
          </a:prstGeom>
        </p:spPr>
        <p:txBody>
          <a:bodyPr/>
          <a:lstStyle/>
          <a:p>
            <a:pPr marL="360045" lvl="0" indent="-360045" defTabSz="473201">
              <a:spcBef>
                <a:spcPts val="3400"/>
              </a:spcBef>
              <a:defRPr sz="1800"/>
            </a:pPr>
            <a:r>
              <a:rPr sz="2916"/>
              <a:t>It is commonly thought that the extra risk of any one person developing a fatal cancer from a typical CT procedure is about 1 in 2,000. In contrast, the lifetime risk of dying from cancer in the U.S. population is about 1 in 5</a:t>
            </a:r>
          </a:p>
          <a:p>
            <a:pPr marL="360045" lvl="0" indent="-360045" defTabSz="473201">
              <a:spcBef>
                <a:spcPts val="3400"/>
              </a:spcBef>
              <a:defRPr sz="1800"/>
            </a:pPr>
            <a:r>
              <a:rPr sz="2916"/>
              <a:t>Radiation exposure from CT scans affects adults and children differently. Children are considerably more sensitive to radiation than adults because of their growing bodies and the rapid pace at which the cells in their bodies divide. In addition, children have a longer life expectancy than adults, providing a larger window of opportunity for radiation-related cancers to develop</a:t>
            </a:r>
          </a:p>
        </p:txBody>
      </p:sp>
      <p:sp>
        <p:nvSpPr>
          <p:cNvPr id="76" name="Shape 76"/>
          <p:cNvSpPr/>
          <p:nvPr/>
        </p:nvSpPr>
        <p:spPr>
          <a:xfrm>
            <a:off x="1408112" y="8724899"/>
            <a:ext cx="9604376" cy="342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marL="406400" lvl="0" indent="-406400" algn="l" defTabSz="457200">
              <a:defRPr sz="1800"/>
            </a:pPr>
            <a:r>
              <a:rPr sz="1600">
                <a:solidFill>
                  <a:srgbClr val="2F2F2F"/>
                </a:solidFill>
                <a:latin typeface="Times"/>
                <a:ea typeface="Times"/>
                <a:cs typeface="Times"/>
                <a:sym typeface="Times"/>
              </a:rPr>
              <a:t>U.S. Food and Drug Administration (August 2009). </a:t>
            </a:r>
            <a:r>
              <a:rPr sz="1600" i="1">
                <a:solidFill>
                  <a:srgbClr val="2B7BBA"/>
                </a:solidFill>
                <a:latin typeface="Times"/>
                <a:ea typeface="Times"/>
                <a:cs typeface="Times"/>
                <a:sym typeface="Times"/>
                <a:hlinkClick r:id="rId2"/>
              </a:rPr>
              <a:t>What are the Radiation Risks from CT?</a:t>
            </a:r>
            <a:r>
              <a:rPr sz="1600">
                <a:solidFill>
                  <a:srgbClr val="2F2F2F"/>
                </a:solidFill>
                <a:latin typeface="Times"/>
                <a:ea typeface="Times"/>
                <a:cs typeface="Times"/>
                <a:sym typeface="Times"/>
              </a:rPr>
              <a:t> Retrieved July 19, 2013.</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Shape 78"/>
          <p:cNvSpPr>
            <a:spLocks noGrp="1"/>
          </p:cNvSpPr>
          <p:nvPr>
            <p:ph type="title"/>
          </p:nvPr>
        </p:nvSpPr>
        <p:spPr>
          <a:prstGeom prst="rect">
            <a:avLst/>
          </a:prstGeom>
        </p:spPr>
        <p:txBody>
          <a:bodyPr/>
          <a:lstStyle/>
          <a:p>
            <a:pPr lvl="0">
              <a:defRPr sz="1800"/>
            </a:pPr>
            <a:r>
              <a:rPr sz="8000"/>
              <a:t>Increasing Use of CT</a:t>
            </a:r>
          </a:p>
        </p:txBody>
      </p:sp>
      <p:sp>
        <p:nvSpPr>
          <p:cNvPr id="79" name="Shape 79"/>
          <p:cNvSpPr>
            <a:spLocks noGrp="1"/>
          </p:cNvSpPr>
          <p:nvPr>
            <p:ph type="body" idx="1"/>
          </p:nvPr>
        </p:nvSpPr>
        <p:spPr>
          <a:prstGeom prst="rect">
            <a:avLst/>
          </a:prstGeom>
        </p:spPr>
        <p:txBody>
          <a:bodyPr/>
          <a:lstStyle/>
          <a:p>
            <a:pPr lvl="0">
              <a:defRPr sz="1800"/>
            </a:pPr>
            <a:r>
              <a:rPr sz="3600"/>
              <a:t>A 2012 article in TIME magazine reported a tripling of number of CT scans in the USA.</a:t>
            </a:r>
          </a:p>
          <a:p>
            <a:pPr lvl="0">
              <a:defRPr sz="1800"/>
            </a:pPr>
            <a:r>
              <a:rPr sz="3600"/>
              <a:t>149 out of every thousand patients had a CT scan- almost 15 percent of ALL patients, which is a significant number</a:t>
            </a:r>
          </a:p>
        </p:txBody>
      </p:sp>
      <p:pic>
        <p:nvPicPr>
          <p:cNvPr id="80" name="Screen Shot 2015-09-30 at 15.17.54.png"/>
          <p:cNvPicPr/>
          <p:nvPr/>
        </p:nvPicPr>
        <p:blipFill>
          <a:blip r:embed="rId2">
            <a:extLst/>
          </a:blip>
          <a:stretch>
            <a:fillRect/>
          </a:stretch>
        </p:blipFill>
        <p:spPr>
          <a:xfrm>
            <a:off x="1644401" y="7886600"/>
            <a:ext cx="8851901" cy="1638301"/>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Shape 82"/>
          <p:cNvSpPr>
            <a:spLocks noGrp="1"/>
          </p:cNvSpPr>
          <p:nvPr>
            <p:ph type="title"/>
          </p:nvPr>
        </p:nvSpPr>
        <p:spPr>
          <a:prstGeom prst="rect">
            <a:avLst/>
          </a:prstGeom>
        </p:spPr>
        <p:txBody>
          <a:bodyPr/>
          <a:lstStyle/>
          <a:p>
            <a:pPr lvl="0">
              <a:defRPr sz="1800"/>
            </a:pPr>
            <a:r>
              <a:rPr sz="8000"/>
              <a:t>Ways to reduce dose</a:t>
            </a:r>
          </a:p>
        </p:txBody>
      </p:sp>
      <p:sp>
        <p:nvSpPr>
          <p:cNvPr id="83" name="Shape 83"/>
          <p:cNvSpPr>
            <a:spLocks noGrp="1"/>
          </p:cNvSpPr>
          <p:nvPr>
            <p:ph type="body" idx="1"/>
          </p:nvPr>
        </p:nvSpPr>
        <p:spPr>
          <a:xfrm>
            <a:off x="952500" y="2590800"/>
            <a:ext cx="11099800" cy="6286500"/>
          </a:xfrm>
          <a:prstGeom prst="rect">
            <a:avLst/>
          </a:prstGeom>
        </p:spPr>
        <p:txBody>
          <a:bodyPr/>
          <a:lstStyle/>
          <a:p>
            <a:pPr marL="360045" lvl="0" indent="-360045" defTabSz="473201">
              <a:spcBef>
                <a:spcPts val="3400"/>
              </a:spcBef>
              <a:defRPr sz="1800"/>
            </a:pPr>
            <a:r>
              <a:rPr sz="2916"/>
              <a:t>Avoid Radiation</a:t>
            </a:r>
          </a:p>
          <a:p>
            <a:pPr marL="360045" lvl="0" indent="-360045" defTabSz="473201">
              <a:spcBef>
                <a:spcPts val="3400"/>
              </a:spcBef>
              <a:defRPr sz="1800"/>
            </a:pPr>
            <a:r>
              <a:rPr sz="2916"/>
              <a:t>Receive Less radiation</a:t>
            </a:r>
          </a:p>
          <a:p>
            <a:pPr marL="0" lvl="0" indent="0" defTabSz="473201">
              <a:spcBef>
                <a:spcPts val="3400"/>
              </a:spcBef>
              <a:buSzTx/>
              <a:buNone/>
              <a:defRPr sz="1800"/>
            </a:pPr>
            <a:r>
              <a:rPr sz="2916"/>
              <a:t>Since CT scans and thus radiation is not received by choice, a scanner which receives less dose would be preferable over one which gives a higher dose for the same examination</a:t>
            </a:r>
          </a:p>
          <a:p>
            <a:pPr marL="0" lvl="0" indent="0" defTabSz="473201">
              <a:spcBef>
                <a:spcPts val="3400"/>
              </a:spcBef>
              <a:buSzTx/>
              <a:buNone/>
              <a:defRPr sz="1800"/>
            </a:pPr>
            <a:r>
              <a:rPr sz="2916"/>
              <a:t>Philips has been among the first to use iterative reconstruction technique in clinical practice and Sir Ganga Ram Hospital scans ALL patients with this technique leading to significantly reduced doses for ALL PATIENTS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hape 85"/>
          <p:cNvSpPr>
            <a:spLocks noGrp="1"/>
          </p:cNvSpPr>
          <p:nvPr>
            <p:ph type="title"/>
          </p:nvPr>
        </p:nvSpPr>
        <p:spPr>
          <a:xfrm>
            <a:off x="952500" y="342900"/>
            <a:ext cx="11099800" cy="2159000"/>
          </a:xfrm>
          <a:prstGeom prst="rect">
            <a:avLst/>
          </a:prstGeom>
        </p:spPr>
        <p:txBody>
          <a:bodyPr/>
          <a:lstStyle/>
          <a:p>
            <a:pPr lvl="0">
              <a:defRPr sz="1800"/>
            </a:pPr>
            <a:r>
              <a:rPr sz="8000"/>
              <a:t>Dose Reduction inCT</a:t>
            </a:r>
          </a:p>
        </p:txBody>
      </p:sp>
      <p:sp>
        <p:nvSpPr>
          <p:cNvPr id="86" name="Shape 86"/>
          <p:cNvSpPr>
            <a:spLocks noGrp="1"/>
          </p:cNvSpPr>
          <p:nvPr>
            <p:ph type="body" idx="1"/>
          </p:nvPr>
        </p:nvSpPr>
        <p:spPr>
          <a:prstGeom prst="rect">
            <a:avLst/>
          </a:prstGeom>
        </p:spPr>
        <p:txBody>
          <a:bodyPr/>
          <a:lstStyle/>
          <a:p>
            <a:pPr lvl="0"/>
            <a:endParaRPr/>
          </a:p>
        </p:txBody>
      </p:sp>
      <p:pic>
        <p:nvPicPr>
          <p:cNvPr id="87" name="Screen Shot 2015-09-29 at 16.02.29.png"/>
          <p:cNvPicPr/>
          <p:nvPr/>
        </p:nvPicPr>
        <p:blipFill>
          <a:blip r:embed="rId2">
            <a:extLst/>
          </a:blip>
          <a:stretch>
            <a:fillRect/>
          </a:stretch>
        </p:blipFill>
        <p:spPr>
          <a:xfrm>
            <a:off x="546100" y="2531715"/>
            <a:ext cx="11912600" cy="4381501"/>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Shape 89"/>
          <p:cNvSpPr>
            <a:spLocks noGrp="1"/>
          </p:cNvSpPr>
          <p:nvPr>
            <p:ph type="title"/>
          </p:nvPr>
        </p:nvSpPr>
        <p:spPr>
          <a:prstGeom prst="rect">
            <a:avLst/>
          </a:prstGeom>
        </p:spPr>
        <p:txBody>
          <a:bodyPr/>
          <a:lstStyle/>
          <a:p>
            <a:pPr lvl="0">
              <a:defRPr sz="1800"/>
            </a:pPr>
            <a:r>
              <a:rPr sz="8000"/>
              <a:t>Dose Reduction in CT</a:t>
            </a:r>
          </a:p>
        </p:txBody>
      </p:sp>
      <p:sp>
        <p:nvSpPr>
          <p:cNvPr id="90" name="Shape 90"/>
          <p:cNvSpPr>
            <a:spLocks noGrp="1"/>
          </p:cNvSpPr>
          <p:nvPr>
            <p:ph type="body" idx="1"/>
          </p:nvPr>
        </p:nvSpPr>
        <p:spPr>
          <a:prstGeom prst="rect">
            <a:avLst/>
          </a:prstGeom>
        </p:spPr>
        <p:txBody>
          <a:bodyPr/>
          <a:lstStyle/>
          <a:p>
            <a:pPr lvl="0">
              <a:defRPr sz="1800"/>
            </a:pPr>
            <a:r>
              <a:rPr sz="3600"/>
              <a:t>Substantial dose reduction is achieved with iterative techniques. In 986 patients scans evaluated, average dose reduction of 33.2% in Thorax, 32.455% in Abdomen/Pelvis and 49.706% in head examinations were estimated. </a:t>
            </a:r>
          </a:p>
          <a:p>
            <a:pPr lvl="0">
              <a:defRPr sz="1800"/>
            </a:pPr>
            <a:r>
              <a:rPr sz="3600"/>
              <a:t>Thus the Philips Ingenuity CT installed in Sir Ganga Ram Hospital leads to substantial radiation dose reduction</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pPr lvl="0">
              <a:defRPr sz="1800"/>
            </a:pPr>
            <a:r>
              <a:rPr sz="8000"/>
              <a:t>Imaging Today Update</a:t>
            </a:r>
          </a:p>
        </p:txBody>
      </p:sp>
      <p:sp>
        <p:nvSpPr>
          <p:cNvPr id="93" name="Shape 93"/>
          <p:cNvSpPr>
            <a:spLocks noGrp="1"/>
          </p:cNvSpPr>
          <p:nvPr>
            <p:ph type="body" idx="1"/>
          </p:nvPr>
        </p:nvSpPr>
        <p:spPr>
          <a:xfrm>
            <a:off x="952500" y="2609850"/>
            <a:ext cx="11099800" cy="6286500"/>
          </a:xfrm>
          <a:prstGeom prst="rect">
            <a:avLst/>
          </a:prstGeom>
        </p:spPr>
        <p:txBody>
          <a:bodyPr/>
          <a:lstStyle/>
          <a:p>
            <a:pPr lvl="0">
              <a:defRPr sz="1800"/>
            </a:pPr>
            <a:r>
              <a:rPr sz="3600"/>
              <a:t>This is a unique event being carried out by the Department of CT and MRI of Sir Ganga Ram Hospital  with top national and international faculty from various fields discussing the latest in the field of medical imaging. The international faculty includes Dr Barkovich and Dr Antonio Westphalen from University of California in San Francisco, Dr Vikram Dogra from University of Rochester and Dr Johan Haaga from Case Reserve Western University</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Shape 95"/>
          <p:cNvSpPr>
            <a:spLocks noGrp="1"/>
          </p:cNvSpPr>
          <p:nvPr>
            <p:ph type="title"/>
          </p:nvPr>
        </p:nvSpPr>
        <p:spPr>
          <a:prstGeom prst="rect">
            <a:avLst/>
          </a:prstGeom>
        </p:spPr>
        <p:txBody>
          <a:bodyPr/>
          <a:lstStyle/>
          <a:p>
            <a:pPr lvl="0"/>
            <a:endParaRPr/>
          </a:p>
        </p:txBody>
      </p:sp>
      <p:sp>
        <p:nvSpPr>
          <p:cNvPr id="96" name="Shape 96"/>
          <p:cNvSpPr>
            <a:spLocks noGrp="1"/>
          </p:cNvSpPr>
          <p:nvPr>
            <p:ph type="body" idx="1"/>
          </p:nvPr>
        </p:nvSpPr>
        <p:spPr>
          <a:prstGeom prst="rect">
            <a:avLst/>
          </a:prstGeom>
        </p:spPr>
        <p:txBody>
          <a:bodyPr/>
          <a:lstStyle/>
          <a:p>
            <a:pPr lvl="0">
              <a:defRPr sz="1800"/>
            </a:pPr>
            <a:r>
              <a:rPr sz="3600"/>
              <a:t>National faculty is from AIIMS, Fortis and Max Hospitals, Reliance, Breach Candy, and Jaslok Hospitals in Mumbai, Narayana Hriduyala hospitals, and Vijaya Hospitals among others</a:t>
            </a:r>
          </a:p>
          <a:p>
            <a:pPr lvl="0">
              <a:defRPr sz="1800"/>
            </a:pPr>
            <a:r>
              <a:rPr sz="3600"/>
              <a:t>These Doctors are the best in the country and will help to impart and exchange knowledge and help in training the resident doctors who are the future radiologists in India, thus leading to improved care for patients in particular and society in general</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Shape 98"/>
          <p:cNvSpPr>
            <a:spLocks noGrp="1"/>
          </p:cNvSpPr>
          <p:nvPr>
            <p:ph type="title"/>
          </p:nvPr>
        </p:nvSpPr>
        <p:spPr>
          <a:prstGeom prst="rect">
            <a:avLst/>
          </a:prstGeom>
        </p:spPr>
        <p:txBody>
          <a:bodyPr/>
          <a:lstStyle/>
          <a:p>
            <a:pPr lvl="0"/>
            <a:endParaRPr/>
          </a:p>
        </p:txBody>
      </p:sp>
      <p:sp>
        <p:nvSpPr>
          <p:cNvPr id="99" name="Shape 99"/>
          <p:cNvSpPr>
            <a:spLocks noGrp="1"/>
          </p:cNvSpPr>
          <p:nvPr>
            <p:ph type="body" idx="1"/>
          </p:nvPr>
        </p:nvSpPr>
        <p:spPr>
          <a:prstGeom prst="rect">
            <a:avLst/>
          </a:prstGeom>
        </p:spPr>
        <p:txBody>
          <a:bodyPr/>
          <a:lstStyle>
            <a:lvl1pPr marL="0" indent="0" algn="ctr">
              <a:buSzTx/>
              <a:buNone/>
              <a:defRPr sz="7800"/>
            </a:lvl1pPr>
          </a:lstStyle>
          <a:p>
            <a:pPr lvl="0">
              <a:defRPr sz="1800"/>
            </a:pPr>
            <a:r>
              <a:rPr sz="7800"/>
              <a:t>Thank You</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790</Words>
  <Application>Microsoft Macintosh PowerPoint</Application>
  <PresentationFormat>Custom</PresentationFormat>
  <Paragraphs>39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White</vt:lpstr>
      <vt:lpstr>Imaging Today</vt:lpstr>
      <vt:lpstr>Objective</vt:lpstr>
      <vt:lpstr>Background</vt:lpstr>
      <vt:lpstr>Knowledge about Cancer</vt:lpstr>
      <vt:lpstr>Radiation and Cancer</vt:lpstr>
      <vt:lpstr>X Rays, CT and Radiation</vt:lpstr>
      <vt:lpstr>Dose of CT is High as compared to X Ray</vt:lpstr>
      <vt:lpstr>Radiation and CT</vt:lpstr>
      <vt:lpstr>Increasing Use of CT</vt:lpstr>
      <vt:lpstr>Ways to reduce dose</vt:lpstr>
      <vt:lpstr>Dose Reduction inCT</vt:lpstr>
      <vt:lpstr>Dose Reduction in CT</vt:lpstr>
      <vt:lpstr>Imaging Today Update</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Imaging Today</dc:title>
  <dc:creator>Ajoy Sehgal</dc:creator>
  <cp:lastModifiedBy>gaa6872</cp:lastModifiedBy>
  <cp:revision>1</cp:revision>
  <dcterms:modified xsi:type="dcterms:W3CDTF">2015-10-01T10:22:28Z</dcterms:modified>
</cp:coreProperties>
</file>